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utfit" pitchFamily="2" charset="0"/>
      <p:regular r:id="rId7"/>
      <p:bold r:id="rId8"/>
    </p:embeddedFont>
    <p:embeddedFont>
      <p:font typeface="Outfit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20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47458" cy="64745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</p:spPr>
        </p:sp>
      </p:grpSp>
      <p:sp>
        <p:nvSpPr>
          <p:cNvPr id="4" name="AutoShape 4"/>
          <p:cNvSpPr/>
          <p:nvPr/>
        </p:nvSpPr>
        <p:spPr>
          <a:xfrm>
            <a:off x="848360" y="1811250"/>
            <a:ext cx="9034710" cy="0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0"/>
            <a:ext cx="219069" cy="15120000"/>
            <a:chOff x="0" y="0"/>
            <a:chExt cx="55512" cy="38313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512" cy="3831380"/>
            </a:xfrm>
            <a:custGeom>
              <a:avLst/>
              <a:gdLst/>
              <a:ahLst/>
              <a:cxnLst/>
              <a:rect l="l" t="t" r="r" b="b"/>
              <a:pathLst>
                <a:path w="55512" h="3831380">
                  <a:moveTo>
                    <a:pt x="0" y="0"/>
                  </a:moveTo>
                  <a:lnTo>
                    <a:pt x="55512" y="0"/>
                  </a:lnTo>
                  <a:lnTo>
                    <a:pt x="55512" y="3831380"/>
                  </a:lnTo>
                  <a:lnTo>
                    <a:pt x="0" y="3831380"/>
                  </a:lnTo>
                  <a:close/>
                </a:path>
              </a:pathLst>
            </a:custGeom>
            <a:solidFill>
              <a:srgbClr val="27348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5512" cy="3859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2931" y="0"/>
            <a:ext cx="219069" cy="15120000"/>
            <a:chOff x="0" y="0"/>
            <a:chExt cx="55512" cy="38313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12" cy="3831380"/>
            </a:xfrm>
            <a:custGeom>
              <a:avLst/>
              <a:gdLst/>
              <a:ahLst/>
              <a:cxnLst/>
              <a:rect l="l" t="t" r="r" b="b"/>
              <a:pathLst>
                <a:path w="55512" h="3831380">
                  <a:moveTo>
                    <a:pt x="0" y="0"/>
                  </a:moveTo>
                  <a:lnTo>
                    <a:pt x="55512" y="0"/>
                  </a:lnTo>
                  <a:lnTo>
                    <a:pt x="55512" y="3831380"/>
                  </a:lnTo>
                  <a:lnTo>
                    <a:pt x="0" y="3831380"/>
                  </a:lnTo>
                  <a:close/>
                </a:path>
              </a:pathLst>
            </a:custGeom>
            <a:solidFill>
              <a:srgbClr val="2734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5512" cy="3859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5246846" y="-5246846"/>
            <a:ext cx="198307" cy="10692000"/>
            <a:chOff x="0" y="0"/>
            <a:chExt cx="50251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251" cy="2709333"/>
            </a:xfrm>
            <a:custGeom>
              <a:avLst/>
              <a:gdLst/>
              <a:ahLst/>
              <a:cxnLst/>
              <a:rect l="l" t="t" r="r" b="b"/>
              <a:pathLst>
                <a:path w="50251" h="2709333">
                  <a:moveTo>
                    <a:pt x="0" y="0"/>
                  </a:moveTo>
                  <a:lnTo>
                    <a:pt x="50251" y="0"/>
                  </a:lnTo>
                  <a:lnTo>
                    <a:pt x="502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7348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025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948798" y="12430115"/>
            <a:ext cx="2388827" cy="2388827"/>
          </a:xfrm>
          <a:custGeom>
            <a:avLst/>
            <a:gdLst/>
            <a:ahLst/>
            <a:cxnLst/>
            <a:rect l="l" t="t" r="r" b="b"/>
            <a:pathLst>
              <a:path w="2388827" h="2388827">
                <a:moveTo>
                  <a:pt x="0" y="0"/>
                </a:moveTo>
                <a:lnTo>
                  <a:pt x="2388827" y="0"/>
                </a:lnTo>
                <a:lnTo>
                  <a:pt x="2388827" y="2388828"/>
                </a:lnTo>
                <a:lnTo>
                  <a:pt x="0" y="2388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48360" y="13652452"/>
            <a:ext cx="2466409" cy="24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3"/>
              </a:lnSpc>
              <a:spcBef>
                <a:spcPct val="0"/>
              </a:spcBef>
            </a:pPr>
            <a:r>
              <a:rPr lang="en-US" sz="1495" u="non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pn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8645" y="1080825"/>
            <a:ext cx="9034710" cy="65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1"/>
              </a:lnSpc>
            </a:pPr>
            <a:r>
              <a:rPr lang="en-US" sz="4701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Safer Space Principles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9274" y="2110628"/>
            <a:ext cx="903471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A safer space is an environment where everyone can participate, be present, and express themselves without discrimination or harassment. The goal is to create a respectful, open, and accessible atmosphere that supports cultural experiences, learning, and a sense of community.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9274" y="11358807"/>
            <a:ext cx="900379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A Shared Commitment</a:t>
            </a:r>
          </a:p>
          <a:p>
            <a:pPr algn="l">
              <a:lnSpc>
                <a:spcPts val="2099"/>
              </a:lnSpc>
            </a:pPr>
            <a:r>
              <a:rPr lang="en-US" sz="174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Cultural actors in Varkaus are committed to developing safer space practices together with their community and fostering an environment where everyone feels safe and welcome.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08941" y="3638273"/>
            <a:ext cx="1056766" cy="1457669"/>
          </a:xfrm>
          <a:custGeom>
            <a:avLst/>
            <a:gdLst/>
            <a:ahLst/>
            <a:cxnLst/>
            <a:rect l="l" t="t" r="r" b="b"/>
            <a:pathLst>
              <a:path w="1056766" h="1457669">
                <a:moveTo>
                  <a:pt x="0" y="0"/>
                </a:moveTo>
                <a:lnTo>
                  <a:pt x="1056766" y="0"/>
                </a:lnTo>
                <a:lnTo>
                  <a:pt x="1056766" y="1457669"/>
                </a:lnTo>
                <a:lnTo>
                  <a:pt x="0" y="1457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566736" y="3786026"/>
            <a:ext cx="1616581" cy="1178672"/>
          </a:xfrm>
          <a:custGeom>
            <a:avLst/>
            <a:gdLst/>
            <a:ahLst/>
            <a:cxnLst/>
            <a:rect l="l" t="t" r="r" b="b"/>
            <a:pathLst>
              <a:path w="1616581" h="1178672">
                <a:moveTo>
                  <a:pt x="0" y="0"/>
                </a:moveTo>
                <a:lnTo>
                  <a:pt x="1616581" y="0"/>
                </a:lnTo>
                <a:lnTo>
                  <a:pt x="1616581" y="1178672"/>
                </a:lnTo>
                <a:lnTo>
                  <a:pt x="0" y="1178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23869" y="6035098"/>
            <a:ext cx="1426911" cy="1214724"/>
          </a:xfrm>
          <a:custGeom>
            <a:avLst/>
            <a:gdLst/>
            <a:ahLst/>
            <a:cxnLst/>
            <a:rect l="l" t="t" r="r" b="b"/>
            <a:pathLst>
              <a:path w="1426911" h="1214724">
                <a:moveTo>
                  <a:pt x="0" y="0"/>
                </a:moveTo>
                <a:lnTo>
                  <a:pt x="1426911" y="0"/>
                </a:lnTo>
                <a:lnTo>
                  <a:pt x="1426911" y="1214724"/>
                </a:lnTo>
                <a:lnTo>
                  <a:pt x="0" y="1214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95090" y="8865786"/>
            <a:ext cx="1284469" cy="1129713"/>
          </a:xfrm>
          <a:custGeom>
            <a:avLst/>
            <a:gdLst/>
            <a:ahLst/>
            <a:cxnLst/>
            <a:rect l="l" t="t" r="r" b="b"/>
            <a:pathLst>
              <a:path w="1284469" h="1129713">
                <a:moveTo>
                  <a:pt x="0" y="0"/>
                </a:moveTo>
                <a:lnTo>
                  <a:pt x="1284469" y="0"/>
                </a:lnTo>
                <a:lnTo>
                  <a:pt x="1284469" y="1129713"/>
                </a:lnTo>
                <a:lnTo>
                  <a:pt x="0" y="1129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66736" y="9040893"/>
            <a:ext cx="1482387" cy="1338610"/>
          </a:xfrm>
          <a:custGeom>
            <a:avLst/>
            <a:gdLst/>
            <a:ahLst/>
            <a:cxnLst/>
            <a:rect l="l" t="t" r="r" b="b"/>
            <a:pathLst>
              <a:path w="1482387" h="1338610">
                <a:moveTo>
                  <a:pt x="0" y="0"/>
                </a:moveTo>
                <a:lnTo>
                  <a:pt x="1482387" y="0"/>
                </a:lnTo>
                <a:lnTo>
                  <a:pt x="1482387" y="1338610"/>
                </a:lnTo>
                <a:lnTo>
                  <a:pt x="0" y="13386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6736" y="6485218"/>
            <a:ext cx="1616581" cy="1382793"/>
          </a:xfrm>
          <a:custGeom>
            <a:avLst/>
            <a:gdLst/>
            <a:ahLst/>
            <a:cxnLst/>
            <a:rect l="l" t="t" r="r" b="b"/>
            <a:pathLst>
              <a:path w="1616581" h="1382793">
                <a:moveTo>
                  <a:pt x="0" y="0"/>
                </a:moveTo>
                <a:lnTo>
                  <a:pt x="1616581" y="0"/>
                </a:lnTo>
                <a:lnTo>
                  <a:pt x="1616581" y="1382793"/>
                </a:lnTo>
                <a:lnTo>
                  <a:pt x="0" y="1382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7134868" y="8856261"/>
            <a:ext cx="3033264" cy="208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INTERVENE IN HARASSMENT</a:t>
            </a:r>
          </a:p>
          <a:p>
            <a:pPr algn="l">
              <a:lnSpc>
                <a:spcPts val="2040"/>
              </a:lnSpc>
            </a:pPr>
            <a:r>
              <a:rPr lang="en-US" sz="17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If you notice inappropriate behavior or harassment, report it to the person responsible for the venue or event. Everyone has the right to a safe cultural experience.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83317" y="6230781"/>
            <a:ext cx="2984814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APOLOGIZE AND FORGIVE</a:t>
            </a:r>
          </a:p>
          <a:p>
            <a:pPr algn="l">
              <a:lnSpc>
                <a:spcPts val="2040"/>
              </a:lnSpc>
            </a:pPr>
            <a:r>
              <a:rPr lang="en-US" sz="17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If you hurt or offend someone, intentionally or unintentionally, apologize and be willing to reflect on and adjust your behavior. Be kind to yourself and others; everyone is learning.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88476" y="8351436"/>
            <a:ext cx="3092183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BE RESPONSIBLE</a:t>
            </a:r>
          </a:p>
          <a:p>
            <a:pPr algn="l">
              <a:lnSpc>
                <a:spcPts val="2040"/>
              </a:lnSpc>
            </a:pPr>
            <a:r>
              <a:rPr lang="en-US" sz="17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Take responsibility for your words and actions. Remember that even well-intentioned comments or behavior may affect others in unintended ways.</a:t>
            </a:r>
          </a:p>
          <a:p>
            <a:pPr algn="l">
              <a:lnSpc>
                <a:spcPts val="2040"/>
              </a:lnSpc>
            </a:pPr>
            <a:r>
              <a:rPr lang="en-US" sz="17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If you take photos or videos, make sure to get consent from everyone appearing in them.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83317" y="3375604"/>
            <a:ext cx="2984814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GIVE SPACE, BE OPEN, AND LISTEN</a:t>
            </a:r>
          </a:p>
          <a:p>
            <a:pPr algn="l">
              <a:lnSpc>
                <a:spcPts val="2040"/>
              </a:lnSpc>
            </a:pPr>
            <a:r>
              <a:rPr lang="en-US" sz="17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Listen actively and give everyone the opportunity to participate in conversations or activities in their own way. Everyone has the right to express themselves without being belittled or labeled.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88476" y="3596743"/>
            <a:ext cx="2612308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BE MINDFUL</a:t>
            </a:r>
          </a:p>
          <a:p>
            <a:pPr algn="l">
              <a:lnSpc>
                <a:spcPts val="2040"/>
              </a:lnSpc>
            </a:pPr>
            <a:r>
              <a:rPr lang="en-US" sz="17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Be mindful of everyone in the space or at the event. Be aware of different needs, backgrounds, and ways of participating.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88476" y="5716915"/>
            <a:ext cx="3092183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RESPECT</a:t>
            </a:r>
          </a:p>
          <a:p>
            <a:pPr algn="l">
              <a:lnSpc>
                <a:spcPts val="2040"/>
              </a:lnSpc>
            </a:pPr>
            <a:r>
              <a:rPr lang="en-US" sz="17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Treat everyone equally and with respect. Do not make assumptions about people’s backgrounds, identities, or experiences. Respect privacy and approach sensitive topics with care.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8016" y="12759531"/>
            <a:ext cx="520051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Safer Space Coordinator for this venue/event:</a:t>
            </a:r>
          </a:p>
          <a:p>
            <a:pPr algn="l">
              <a:lnSpc>
                <a:spcPts val="2400"/>
              </a:lnSpc>
            </a:pPr>
            <a:endParaRPr lang="en-US" sz="2000" b="1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 algn="l">
              <a:lnSpc>
                <a:spcPts val="2400"/>
              </a:lnSpc>
            </a:pPr>
            <a:endParaRPr lang="en-US" sz="2000" b="1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</p:txBody>
      </p:sp>
      <p:grpSp>
        <p:nvGrpSpPr>
          <p:cNvPr id="32" name="Group 32"/>
          <p:cNvGrpSpPr/>
          <p:nvPr/>
        </p:nvGrpSpPr>
        <p:grpSpPr>
          <a:xfrm rot="5400000">
            <a:off x="5246846" y="9731346"/>
            <a:ext cx="198307" cy="10692000"/>
            <a:chOff x="0" y="0"/>
            <a:chExt cx="50251" cy="27093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0251" cy="2709333"/>
            </a:xfrm>
            <a:custGeom>
              <a:avLst/>
              <a:gdLst/>
              <a:ahLst/>
              <a:cxnLst/>
              <a:rect l="l" t="t" r="r" b="b"/>
              <a:pathLst>
                <a:path w="50251" h="2709333">
                  <a:moveTo>
                    <a:pt x="0" y="0"/>
                  </a:moveTo>
                  <a:lnTo>
                    <a:pt x="50251" y="0"/>
                  </a:lnTo>
                  <a:lnTo>
                    <a:pt x="502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7348B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5025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sp>
        <p:nvSpPr>
          <p:cNvPr id="35" name="TextBox 31">
            <a:extLst>
              <a:ext uri="{FF2B5EF4-FFF2-40B4-BE49-F238E27FC236}">
                <a16:creationId xmlns:a16="http://schemas.microsoft.com/office/drawing/2014/main" id="{FFD92E67-4E89-46E2-8413-A3DD7E4EEC3D}"/>
              </a:ext>
            </a:extLst>
          </p:cNvPr>
          <p:cNvSpPr txBox="1"/>
          <p:nvPr/>
        </p:nvSpPr>
        <p:spPr>
          <a:xfrm>
            <a:off x="770897" y="13528164"/>
            <a:ext cx="5200512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endParaRPr lang="en-US" sz="2000" b="1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 algn="l">
              <a:lnSpc>
                <a:spcPts val="1680"/>
              </a:lnSpc>
            </a:pPr>
            <a:endParaRPr lang="en-US" sz="2000" b="1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 algn="l">
              <a:lnSpc>
                <a:spcPts val="2400"/>
              </a:lnSpc>
            </a:pPr>
            <a:r>
              <a:rPr lang="en-US" sz="2000" b="1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Contact information:</a:t>
            </a:r>
          </a:p>
          <a:p>
            <a:pPr algn="l">
              <a:lnSpc>
                <a:spcPts val="2400"/>
              </a:lnSpc>
            </a:pPr>
            <a:endParaRPr lang="en-US" sz="2000" b="1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 algn="l">
              <a:lnSpc>
                <a:spcPts val="2400"/>
              </a:lnSpc>
            </a:pPr>
            <a:endParaRPr lang="en-US" sz="2000" b="1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301</Words>
  <Application>Microsoft Office PowerPoint</Application>
  <PresentationFormat>Mukautettu</PresentationFormat>
  <Paragraphs>22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Outfit</vt:lpstr>
      <vt:lpstr>Calibri</vt:lpstr>
      <vt:lpstr>Outfit Bold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Space Principles - poster template A3</dc:title>
  <dc:creator>Siippainen Terhi</dc:creator>
  <cp:lastModifiedBy>Siippainen Terhi</cp:lastModifiedBy>
  <cp:revision>2</cp:revision>
  <dcterms:created xsi:type="dcterms:W3CDTF">2006-08-16T00:00:00Z</dcterms:created>
  <dcterms:modified xsi:type="dcterms:W3CDTF">2026-05-11T10:46:20Z</dcterms:modified>
  <dc:identifier>DAHJWfGGki0</dc:identifier>
</cp:coreProperties>
</file>