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0693400" cy="15113000"/>
  <p:notesSz cx="6858000" cy="9144000"/>
  <p:embeddedFontLst>
    <p:embeddedFont>
      <p:font typeface="Calibri" panose="020F0502020204030204" pitchFamily="34" charset="0"/>
      <p:regular r:id="rId3"/>
      <p:bold r:id="rId4"/>
      <p:italic r:id="rId5"/>
      <p:boldItalic r:id="rId6"/>
    </p:embeddedFont>
    <p:embeddedFont>
      <p:font typeface="Outfit" pitchFamily="2" charset="0"/>
      <p:regular r:id="rId7"/>
      <p:bold r:id="rId8"/>
    </p:embeddedFont>
    <p:embeddedFont>
      <p:font typeface="Outfit Bold" pitchFamily="2" charset="0"/>
      <p:regular r:id="rId9"/>
      <p:bold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90" d="100"/>
          <a:sy n="90" d="100"/>
        </p:scale>
        <p:origin x="1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47458" cy="647458"/>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p:spPr>
        </p:sp>
      </p:grpSp>
      <p:sp>
        <p:nvSpPr>
          <p:cNvPr id="4" name="AutoShape 4"/>
          <p:cNvSpPr/>
          <p:nvPr/>
        </p:nvSpPr>
        <p:spPr>
          <a:xfrm>
            <a:off x="848360" y="1811250"/>
            <a:ext cx="9034710" cy="0"/>
          </a:xfrm>
          <a:prstGeom prst="line">
            <a:avLst/>
          </a:prstGeom>
          <a:ln w="85725" cap="rnd">
            <a:solidFill>
              <a:srgbClr val="000000"/>
            </a:solidFill>
            <a:prstDash val="solid"/>
            <a:headEnd type="none" w="sm" len="sm"/>
            <a:tailEnd type="none" w="sm" len="sm"/>
          </a:ln>
        </p:spPr>
      </p:sp>
      <p:grpSp>
        <p:nvGrpSpPr>
          <p:cNvPr id="5" name="Group 5"/>
          <p:cNvGrpSpPr/>
          <p:nvPr/>
        </p:nvGrpSpPr>
        <p:grpSpPr>
          <a:xfrm>
            <a:off x="0" y="0"/>
            <a:ext cx="219069" cy="15120000"/>
            <a:chOff x="0" y="0"/>
            <a:chExt cx="55512" cy="3831380"/>
          </a:xfrm>
        </p:grpSpPr>
        <p:sp>
          <p:nvSpPr>
            <p:cNvPr id="6" name="Freeform 6"/>
            <p:cNvSpPr/>
            <p:nvPr/>
          </p:nvSpPr>
          <p:spPr>
            <a:xfrm>
              <a:off x="0" y="0"/>
              <a:ext cx="55512" cy="3831380"/>
            </a:xfrm>
            <a:custGeom>
              <a:avLst/>
              <a:gdLst/>
              <a:ahLst/>
              <a:cxnLst/>
              <a:rect l="l" t="t" r="r" b="b"/>
              <a:pathLst>
                <a:path w="55512" h="3831380">
                  <a:moveTo>
                    <a:pt x="0" y="0"/>
                  </a:moveTo>
                  <a:lnTo>
                    <a:pt x="55512" y="0"/>
                  </a:lnTo>
                  <a:lnTo>
                    <a:pt x="55512" y="3831380"/>
                  </a:lnTo>
                  <a:lnTo>
                    <a:pt x="0" y="3831380"/>
                  </a:lnTo>
                  <a:close/>
                </a:path>
              </a:pathLst>
            </a:custGeom>
            <a:solidFill>
              <a:srgbClr val="27348B"/>
            </a:solidFill>
          </p:spPr>
        </p:sp>
        <p:sp>
          <p:nvSpPr>
            <p:cNvPr id="7" name="TextBox 7"/>
            <p:cNvSpPr txBox="1"/>
            <p:nvPr/>
          </p:nvSpPr>
          <p:spPr>
            <a:xfrm>
              <a:off x="0" y="-28575"/>
              <a:ext cx="55512" cy="3859955"/>
            </a:xfrm>
            <a:prstGeom prst="rect">
              <a:avLst/>
            </a:prstGeom>
          </p:spPr>
          <p:txBody>
            <a:bodyPr lIns="50800" tIns="50800" rIns="50800" bIns="50800" rtlCol="0" anchor="ctr"/>
            <a:lstStyle/>
            <a:p>
              <a:pPr algn="ctr">
                <a:lnSpc>
                  <a:spcPts val="2093"/>
                </a:lnSpc>
              </a:pPr>
              <a:endParaRPr dirty="0"/>
            </a:p>
          </p:txBody>
        </p:sp>
      </p:grpSp>
      <p:grpSp>
        <p:nvGrpSpPr>
          <p:cNvPr id="8" name="Group 8"/>
          <p:cNvGrpSpPr/>
          <p:nvPr/>
        </p:nvGrpSpPr>
        <p:grpSpPr>
          <a:xfrm>
            <a:off x="10472931" y="0"/>
            <a:ext cx="219069" cy="15120000"/>
            <a:chOff x="0" y="0"/>
            <a:chExt cx="55512" cy="3831380"/>
          </a:xfrm>
        </p:grpSpPr>
        <p:sp>
          <p:nvSpPr>
            <p:cNvPr id="9" name="Freeform 9"/>
            <p:cNvSpPr/>
            <p:nvPr/>
          </p:nvSpPr>
          <p:spPr>
            <a:xfrm>
              <a:off x="0" y="0"/>
              <a:ext cx="55512" cy="3831380"/>
            </a:xfrm>
            <a:custGeom>
              <a:avLst/>
              <a:gdLst/>
              <a:ahLst/>
              <a:cxnLst/>
              <a:rect l="l" t="t" r="r" b="b"/>
              <a:pathLst>
                <a:path w="55512" h="3831380">
                  <a:moveTo>
                    <a:pt x="0" y="0"/>
                  </a:moveTo>
                  <a:lnTo>
                    <a:pt x="55512" y="0"/>
                  </a:lnTo>
                  <a:lnTo>
                    <a:pt x="55512" y="3831380"/>
                  </a:lnTo>
                  <a:lnTo>
                    <a:pt x="0" y="3831380"/>
                  </a:lnTo>
                  <a:close/>
                </a:path>
              </a:pathLst>
            </a:custGeom>
            <a:solidFill>
              <a:srgbClr val="27348B"/>
            </a:solidFill>
          </p:spPr>
        </p:sp>
        <p:sp>
          <p:nvSpPr>
            <p:cNvPr id="10" name="TextBox 10"/>
            <p:cNvSpPr txBox="1"/>
            <p:nvPr/>
          </p:nvSpPr>
          <p:spPr>
            <a:xfrm>
              <a:off x="0" y="-28575"/>
              <a:ext cx="55512" cy="3859955"/>
            </a:xfrm>
            <a:prstGeom prst="rect">
              <a:avLst/>
            </a:prstGeom>
          </p:spPr>
          <p:txBody>
            <a:bodyPr lIns="50800" tIns="50800" rIns="50800" bIns="50800" rtlCol="0" anchor="ctr"/>
            <a:lstStyle/>
            <a:p>
              <a:pPr algn="ctr">
                <a:lnSpc>
                  <a:spcPts val="2093"/>
                </a:lnSpc>
              </a:pPr>
              <a:endParaRPr dirty="0"/>
            </a:p>
          </p:txBody>
        </p:sp>
      </p:grpSp>
      <p:grpSp>
        <p:nvGrpSpPr>
          <p:cNvPr id="11" name="Group 11"/>
          <p:cNvGrpSpPr/>
          <p:nvPr/>
        </p:nvGrpSpPr>
        <p:grpSpPr>
          <a:xfrm rot="5400000">
            <a:off x="5246846" y="-5246846"/>
            <a:ext cx="198307" cy="10692000"/>
            <a:chOff x="0" y="0"/>
            <a:chExt cx="50251" cy="2709333"/>
          </a:xfrm>
        </p:grpSpPr>
        <p:sp>
          <p:nvSpPr>
            <p:cNvPr id="12" name="Freeform 12"/>
            <p:cNvSpPr/>
            <p:nvPr/>
          </p:nvSpPr>
          <p:spPr>
            <a:xfrm>
              <a:off x="0" y="0"/>
              <a:ext cx="50251" cy="2709333"/>
            </a:xfrm>
            <a:custGeom>
              <a:avLst/>
              <a:gdLst/>
              <a:ahLst/>
              <a:cxnLst/>
              <a:rect l="l" t="t" r="r" b="b"/>
              <a:pathLst>
                <a:path w="50251" h="2709333">
                  <a:moveTo>
                    <a:pt x="0" y="0"/>
                  </a:moveTo>
                  <a:lnTo>
                    <a:pt x="50251" y="0"/>
                  </a:lnTo>
                  <a:lnTo>
                    <a:pt x="50251" y="2709333"/>
                  </a:lnTo>
                  <a:lnTo>
                    <a:pt x="0" y="2709333"/>
                  </a:lnTo>
                  <a:close/>
                </a:path>
              </a:pathLst>
            </a:custGeom>
            <a:solidFill>
              <a:srgbClr val="27348B"/>
            </a:solidFill>
          </p:spPr>
        </p:sp>
        <p:sp>
          <p:nvSpPr>
            <p:cNvPr id="13" name="TextBox 13"/>
            <p:cNvSpPr txBox="1"/>
            <p:nvPr/>
          </p:nvSpPr>
          <p:spPr>
            <a:xfrm>
              <a:off x="0" y="-28575"/>
              <a:ext cx="50251" cy="2737908"/>
            </a:xfrm>
            <a:prstGeom prst="rect">
              <a:avLst/>
            </a:prstGeom>
          </p:spPr>
          <p:txBody>
            <a:bodyPr lIns="50800" tIns="50800" rIns="50800" bIns="50800" rtlCol="0" anchor="ctr"/>
            <a:lstStyle/>
            <a:p>
              <a:pPr algn="ctr">
                <a:lnSpc>
                  <a:spcPts val="2093"/>
                </a:lnSpc>
              </a:pPr>
              <a:endParaRPr dirty="0"/>
            </a:p>
          </p:txBody>
        </p:sp>
      </p:grpSp>
      <p:sp>
        <p:nvSpPr>
          <p:cNvPr id="14" name="Freeform 14"/>
          <p:cNvSpPr/>
          <p:nvPr/>
        </p:nvSpPr>
        <p:spPr>
          <a:xfrm>
            <a:off x="7948798" y="12430115"/>
            <a:ext cx="2388827" cy="2388827"/>
          </a:xfrm>
          <a:custGeom>
            <a:avLst/>
            <a:gdLst/>
            <a:ahLst/>
            <a:cxnLst/>
            <a:rect l="l" t="t" r="r" b="b"/>
            <a:pathLst>
              <a:path w="2388827" h="2388827">
                <a:moveTo>
                  <a:pt x="0" y="0"/>
                </a:moveTo>
                <a:lnTo>
                  <a:pt x="2388827" y="0"/>
                </a:lnTo>
                <a:lnTo>
                  <a:pt x="2388827" y="2388828"/>
                </a:lnTo>
                <a:lnTo>
                  <a:pt x="0" y="2388828"/>
                </a:lnTo>
                <a:lnTo>
                  <a:pt x="0" y="0"/>
                </a:lnTo>
                <a:close/>
              </a:path>
            </a:pathLst>
          </a:custGeom>
          <a:blipFill>
            <a:blip r:embed="rId2"/>
            <a:stretch>
              <a:fillRect/>
            </a:stretch>
          </a:blipFill>
        </p:spPr>
      </p:sp>
      <p:sp>
        <p:nvSpPr>
          <p:cNvPr id="15" name="TextBox 15"/>
          <p:cNvSpPr txBox="1"/>
          <p:nvPr/>
        </p:nvSpPr>
        <p:spPr>
          <a:xfrm>
            <a:off x="848360" y="13652452"/>
            <a:ext cx="2466409" cy="246986"/>
          </a:xfrm>
          <a:prstGeom prst="rect">
            <a:avLst/>
          </a:prstGeom>
        </p:spPr>
        <p:txBody>
          <a:bodyPr lIns="0" tIns="0" rIns="0" bIns="0" rtlCol="0" anchor="t">
            <a:spAutoFit/>
          </a:bodyPr>
          <a:lstStyle/>
          <a:p>
            <a:pPr marL="0" lvl="0" indent="0" algn="l">
              <a:lnSpc>
                <a:spcPts val="2093"/>
              </a:lnSpc>
              <a:spcBef>
                <a:spcPct val="0"/>
              </a:spcBef>
            </a:pPr>
            <a:r>
              <a:rPr lang="en-US" sz="1495" u="none" dirty="0">
                <a:solidFill>
                  <a:srgbClr val="FFFFFF"/>
                </a:solidFill>
                <a:latin typeface="Outfit"/>
                <a:ea typeface="Outfit"/>
                <a:cs typeface="Outfit"/>
                <a:sym typeface="Outfit"/>
              </a:rPr>
              <a:t>pn</a:t>
            </a:r>
          </a:p>
        </p:txBody>
      </p:sp>
      <p:sp>
        <p:nvSpPr>
          <p:cNvPr id="16" name="TextBox 16"/>
          <p:cNvSpPr txBox="1"/>
          <p:nvPr/>
        </p:nvSpPr>
        <p:spPr>
          <a:xfrm>
            <a:off x="848360" y="885022"/>
            <a:ext cx="9034710" cy="666849"/>
          </a:xfrm>
          <a:prstGeom prst="rect">
            <a:avLst/>
          </a:prstGeom>
        </p:spPr>
        <p:txBody>
          <a:bodyPr lIns="0" tIns="0" rIns="0" bIns="0" rtlCol="0" anchor="t">
            <a:spAutoFit/>
          </a:bodyPr>
          <a:lstStyle/>
          <a:p>
            <a:pPr marL="0" lvl="0" indent="0" algn="l">
              <a:lnSpc>
                <a:spcPts val="5171"/>
              </a:lnSpc>
            </a:pPr>
            <a:r>
              <a:rPr lang="en-US" sz="4400" b="1" dirty="0">
                <a:solidFill>
                  <a:srgbClr val="000000"/>
                </a:solidFill>
                <a:latin typeface="Outfit Bold"/>
                <a:ea typeface="Outfit Bold"/>
                <a:cs typeface="Outfit Bold"/>
                <a:sym typeface="Outfit Bold"/>
              </a:rPr>
              <a:t>Turvallisemman tilan periaatteet </a:t>
            </a:r>
          </a:p>
        </p:txBody>
      </p:sp>
      <p:sp>
        <p:nvSpPr>
          <p:cNvPr id="17" name="TextBox 17"/>
          <p:cNvSpPr txBox="1"/>
          <p:nvPr/>
        </p:nvSpPr>
        <p:spPr>
          <a:xfrm>
            <a:off x="879274" y="2110628"/>
            <a:ext cx="9034710" cy="1076325"/>
          </a:xfrm>
          <a:prstGeom prst="rect">
            <a:avLst/>
          </a:prstGeom>
        </p:spPr>
        <p:txBody>
          <a:bodyPr lIns="0" tIns="0" rIns="0" bIns="0" rtlCol="0" anchor="t">
            <a:spAutoFit/>
          </a:bodyPr>
          <a:lstStyle/>
          <a:p>
            <a:pPr algn="l">
              <a:lnSpc>
                <a:spcPts val="2160"/>
              </a:lnSpc>
            </a:pPr>
            <a:r>
              <a:rPr lang="en-US" sz="1800" dirty="0">
                <a:solidFill>
                  <a:srgbClr val="000000"/>
                </a:solidFill>
                <a:latin typeface="Outfit"/>
                <a:ea typeface="Outfit"/>
                <a:cs typeface="Outfit"/>
                <a:sym typeface="Outfit"/>
              </a:rPr>
              <a:t>Turvallisempi tila on ympäristö, jossa jokainen voi osallistua, olla läsnä ja ilmaista itseään ilman syrjintää tai häirintää. Tavoitteena on luoda kunnioittava, avoin ja saavutettava ilmapiiri, joka tukee kulttuurin kokemista, oppimista ja yhteisöllisyyttä.</a:t>
            </a:r>
          </a:p>
          <a:p>
            <a:pPr algn="l">
              <a:lnSpc>
                <a:spcPts val="2160"/>
              </a:lnSpc>
            </a:pPr>
            <a:endParaRPr lang="en-US" sz="1800" dirty="0">
              <a:solidFill>
                <a:srgbClr val="000000"/>
              </a:solidFill>
              <a:latin typeface="Outfit"/>
              <a:ea typeface="Outfit"/>
              <a:cs typeface="Outfit"/>
              <a:sym typeface="Outfit"/>
            </a:endParaRPr>
          </a:p>
        </p:txBody>
      </p:sp>
      <p:sp>
        <p:nvSpPr>
          <p:cNvPr id="18" name="TextBox 18"/>
          <p:cNvSpPr txBox="1"/>
          <p:nvPr/>
        </p:nvSpPr>
        <p:spPr>
          <a:xfrm>
            <a:off x="879273" y="11358807"/>
            <a:ext cx="9288857" cy="796115"/>
          </a:xfrm>
          <a:prstGeom prst="rect">
            <a:avLst/>
          </a:prstGeom>
        </p:spPr>
        <p:txBody>
          <a:bodyPr wrap="square" lIns="0" tIns="0" rIns="0" bIns="0" rtlCol="0" anchor="t">
            <a:spAutoFit/>
          </a:bodyPr>
          <a:lstStyle/>
          <a:p>
            <a:pPr algn="l">
              <a:lnSpc>
                <a:spcPts val="2099"/>
              </a:lnSpc>
            </a:pPr>
            <a:r>
              <a:rPr lang="en-US" sz="1749" b="1" dirty="0">
                <a:solidFill>
                  <a:srgbClr val="000000"/>
                </a:solidFill>
                <a:latin typeface="Outfit Bold"/>
                <a:ea typeface="Outfit Bold"/>
                <a:cs typeface="Outfit Bold"/>
                <a:sym typeface="Outfit Bold"/>
              </a:rPr>
              <a:t>Yhteinen sitoumus</a:t>
            </a:r>
          </a:p>
          <a:p>
            <a:pPr algn="l">
              <a:lnSpc>
                <a:spcPts val="2099"/>
              </a:lnSpc>
            </a:pPr>
            <a:r>
              <a:rPr lang="en-US" sz="1749" dirty="0">
                <a:solidFill>
                  <a:srgbClr val="000000"/>
                </a:solidFill>
                <a:latin typeface="Outfit"/>
                <a:ea typeface="Outfit"/>
                <a:cs typeface="Outfit"/>
                <a:sym typeface="Outfit"/>
              </a:rPr>
              <a:t>Varkauden kulttuuritoimijat sitoutuvat kehittämään turvallisemman tilan käytäntöjä yhdessä yhteisönsä kanssa ja edistämään ympäristöä, jossa kaikilla on turvallista ja hyvä olla.</a:t>
            </a:r>
          </a:p>
        </p:txBody>
      </p:sp>
      <p:sp>
        <p:nvSpPr>
          <p:cNvPr id="19" name="Freeform 19"/>
          <p:cNvSpPr/>
          <p:nvPr/>
        </p:nvSpPr>
        <p:spPr>
          <a:xfrm>
            <a:off x="708941" y="3453653"/>
            <a:ext cx="1056766" cy="1457669"/>
          </a:xfrm>
          <a:custGeom>
            <a:avLst/>
            <a:gdLst/>
            <a:ahLst/>
            <a:cxnLst/>
            <a:rect l="l" t="t" r="r" b="b"/>
            <a:pathLst>
              <a:path w="1056766" h="1457669">
                <a:moveTo>
                  <a:pt x="0" y="0"/>
                </a:moveTo>
                <a:lnTo>
                  <a:pt x="1056766" y="0"/>
                </a:lnTo>
                <a:lnTo>
                  <a:pt x="1056766" y="1457669"/>
                </a:lnTo>
                <a:lnTo>
                  <a:pt x="0" y="1457669"/>
                </a:lnTo>
                <a:lnTo>
                  <a:pt x="0" y="0"/>
                </a:lnTo>
                <a:close/>
              </a:path>
            </a:pathLst>
          </a:custGeom>
          <a:blipFill>
            <a:blip r:embed="rId3"/>
            <a:stretch>
              <a:fillRect/>
            </a:stretch>
          </a:blipFill>
        </p:spPr>
      </p:sp>
      <p:sp>
        <p:nvSpPr>
          <p:cNvPr id="20" name="Freeform 20"/>
          <p:cNvSpPr/>
          <p:nvPr/>
        </p:nvSpPr>
        <p:spPr>
          <a:xfrm>
            <a:off x="5566736" y="3786026"/>
            <a:ext cx="1616581" cy="1178672"/>
          </a:xfrm>
          <a:custGeom>
            <a:avLst/>
            <a:gdLst/>
            <a:ahLst/>
            <a:cxnLst/>
            <a:rect l="l" t="t" r="r" b="b"/>
            <a:pathLst>
              <a:path w="1616581" h="1178672">
                <a:moveTo>
                  <a:pt x="0" y="0"/>
                </a:moveTo>
                <a:lnTo>
                  <a:pt x="1616581" y="0"/>
                </a:lnTo>
                <a:lnTo>
                  <a:pt x="1616581" y="1178672"/>
                </a:lnTo>
                <a:lnTo>
                  <a:pt x="0" y="1178672"/>
                </a:lnTo>
                <a:lnTo>
                  <a:pt x="0" y="0"/>
                </a:lnTo>
                <a:close/>
              </a:path>
            </a:pathLst>
          </a:custGeom>
          <a:blipFill>
            <a:blip r:embed="rId4"/>
            <a:stretch>
              <a:fillRect/>
            </a:stretch>
          </a:blipFill>
        </p:spPr>
      </p:sp>
      <p:sp>
        <p:nvSpPr>
          <p:cNvPr id="21" name="Freeform 21"/>
          <p:cNvSpPr/>
          <p:nvPr/>
        </p:nvSpPr>
        <p:spPr>
          <a:xfrm>
            <a:off x="523869" y="5880848"/>
            <a:ext cx="1426911" cy="1214724"/>
          </a:xfrm>
          <a:custGeom>
            <a:avLst/>
            <a:gdLst/>
            <a:ahLst/>
            <a:cxnLst/>
            <a:rect l="l" t="t" r="r" b="b"/>
            <a:pathLst>
              <a:path w="1426911" h="1214724">
                <a:moveTo>
                  <a:pt x="0" y="0"/>
                </a:moveTo>
                <a:lnTo>
                  <a:pt x="1426911" y="0"/>
                </a:lnTo>
                <a:lnTo>
                  <a:pt x="1426911" y="1214724"/>
                </a:lnTo>
                <a:lnTo>
                  <a:pt x="0" y="1214724"/>
                </a:lnTo>
                <a:lnTo>
                  <a:pt x="0" y="0"/>
                </a:lnTo>
                <a:close/>
              </a:path>
            </a:pathLst>
          </a:custGeom>
          <a:blipFill>
            <a:blip r:embed="rId5"/>
            <a:stretch>
              <a:fillRect/>
            </a:stretch>
          </a:blipFill>
        </p:spPr>
      </p:sp>
      <p:sp>
        <p:nvSpPr>
          <p:cNvPr id="22" name="Freeform 22"/>
          <p:cNvSpPr/>
          <p:nvPr/>
        </p:nvSpPr>
        <p:spPr>
          <a:xfrm>
            <a:off x="595090" y="8865786"/>
            <a:ext cx="1284469" cy="1129713"/>
          </a:xfrm>
          <a:custGeom>
            <a:avLst/>
            <a:gdLst/>
            <a:ahLst/>
            <a:cxnLst/>
            <a:rect l="l" t="t" r="r" b="b"/>
            <a:pathLst>
              <a:path w="1284469" h="1129713">
                <a:moveTo>
                  <a:pt x="0" y="0"/>
                </a:moveTo>
                <a:lnTo>
                  <a:pt x="1284469" y="0"/>
                </a:lnTo>
                <a:lnTo>
                  <a:pt x="1284469" y="1129713"/>
                </a:lnTo>
                <a:lnTo>
                  <a:pt x="0" y="1129713"/>
                </a:lnTo>
                <a:lnTo>
                  <a:pt x="0" y="0"/>
                </a:lnTo>
                <a:close/>
              </a:path>
            </a:pathLst>
          </a:custGeom>
          <a:blipFill>
            <a:blip r:embed="rId6"/>
            <a:stretch>
              <a:fillRect/>
            </a:stretch>
          </a:blipFill>
        </p:spPr>
      </p:sp>
      <p:sp>
        <p:nvSpPr>
          <p:cNvPr id="23" name="Freeform 23"/>
          <p:cNvSpPr/>
          <p:nvPr/>
        </p:nvSpPr>
        <p:spPr>
          <a:xfrm>
            <a:off x="5566736" y="9040893"/>
            <a:ext cx="1482387" cy="1338610"/>
          </a:xfrm>
          <a:custGeom>
            <a:avLst/>
            <a:gdLst/>
            <a:ahLst/>
            <a:cxnLst/>
            <a:rect l="l" t="t" r="r" b="b"/>
            <a:pathLst>
              <a:path w="1482387" h="1338610">
                <a:moveTo>
                  <a:pt x="0" y="0"/>
                </a:moveTo>
                <a:lnTo>
                  <a:pt x="1482387" y="0"/>
                </a:lnTo>
                <a:lnTo>
                  <a:pt x="1482387" y="1338610"/>
                </a:lnTo>
                <a:lnTo>
                  <a:pt x="0" y="1338610"/>
                </a:lnTo>
                <a:lnTo>
                  <a:pt x="0" y="0"/>
                </a:lnTo>
                <a:close/>
              </a:path>
            </a:pathLst>
          </a:custGeom>
          <a:blipFill>
            <a:blip r:embed="rId7"/>
            <a:stretch>
              <a:fillRect/>
            </a:stretch>
          </a:blipFill>
        </p:spPr>
      </p:sp>
      <p:sp>
        <p:nvSpPr>
          <p:cNvPr id="24" name="Freeform 24"/>
          <p:cNvSpPr/>
          <p:nvPr/>
        </p:nvSpPr>
        <p:spPr>
          <a:xfrm>
            <a:off x="5566736" y="6366850"/>
            <a:ext cx="1616581" cy="1382793"/>
          </a:xfrm>
          <a:custGeom>
            <a:avLst/>
            <a:gdLst/>
            <a:ahLst/>
            <a:cxnLst/>
            <a:rect l="l" t="t" r="r" b="b"/>
            <a:pathLst>
              <a:path w="1616581" h="1382793">
                <a:moveTo>
                  <a:pt x="0" y="0"/>
                </a:moveTo>
                <a:lnTo>
                  <a:pt x="1616581" y="0"/>
                </a:lnTo>
                <a:lnTo>
                  <a:pt x="1616581" y="1382793"/>
                </a:lnTo>
                <a:lnTo>
                  <a:pt x="0" y="1382793"/>
                </a:lnTo>
                <a:lnTo>
                  <a:pt x="0" y="0"/>
                </a:lnTo>
                <a:close/>
              </a:path>
            </a:pathLst>
          </a:custGeom>
          <a:blipFill>
            <a:blip r:embed="rId8"/>
            <a:stretch>
              <a:fillRect/>
            </a:stretch>
          </a:blipFill>
        </p:spPr>
      </p:sp>
      <p:sp>
        <p:nvSpPr>
          <p:cNvPr id="25" name="TextBox 25"/>
          <p:cNvSpPr txBox="1"/>
          <p:nvPr/>
        </p:nvSpPr>
        <p:spPr>
          <a:xfrm>
            <a:off x="7134868" y="8856261"/>
            <a:ext cx="3033264" cy="1819275"/>
          </a:xfrm>
          <a:prstGeom prst="rect">
            <a:avLst/>
          </a:prstGeom>
        </p:spPr>
        <p:txBody>
          <a:bodyPr lIns="0" tIns="0" rIns="0" bIns="0" rtlCol="0" anchor="t">
            <a:spAutoFit/>
          </a:bodyPr>
          <a:lstStyle/>
          <a:p>
            <a:pPr algn="l">
              <a:lnSpc>
                <a:spcPts val="2160"/>
              </a:lnSpc>
            </a:pPr>
            <a:r>
              <a:rPr lang="en-US" sz="1800" b="1" dirty="0">
                <a:solidFill>
                  <a:srgbClr val="000000"/>
                </a:solidFill>
                <a:latin typeface="Outfit Bold"/>
                <a:ea typeface="Outfit Bold"/>
                <a:cs typeface="Outfit Bold"/>
                <a:sym typeface="Outfit Bold"/>
              </a:rPr>
              <a:t>PUUTU HÄIRINTÄÄN</a:t>
            </a:r>
          </a:p>
          <a:p>
            <a:pPr algn="l">
              <a:lnSpc>
                <a:spcPts val="2040"/>
              </a:lnSpc>
            </a:pPr>
            <a:r>
              <a:rPr lang="en-US" sz="1700" dirty="0">
                <a:solidFill>
                  <a:srgbClr val="000000"/>
                </a:solidFill>
                <a:latin typeface="Outfit"/>
                <a:ea typeface="Outfit"/>
                <a:cs typeface="Outfit"/>
                <a:sym typeface="Outfit"/>
              </a:rPr>
              <a:t>Jos huomaat epäasiallista käytöstä tai häirintää, kerro siitä tilan tai tapahtuman vastuuhenkilölle. Jokaisella on oikeus turvalliseen kulttuurikokemukseen.</a:t>
            </a:r>
          </a:p>
        </p:txBody>
      </p:sp>
      <p:sp>
        <p:nvSpPr>
          <p:cNvPr id="26" name="TextBox 26"/>
          <p:cNvSpPr txBox="1"/>
          <p:nvPr/>
        </p:nvSpPr>
        <p:spPr>
          <a:xfrm>
            <a:off x="7183317" y="6112414"/>
            <a:ext cx="2984814" cy="1819275"/>
          </a:xfrm>
          <a:prstGeom prst="rect">
            <a:avLst/>
          </a:prstGeom>
        </p:spPr>
        <p:txBody>
          <a:bodyPr lIns="0" tIns="0" rIns="0" bIns="0" rtlCol="0" anchor="t">
            <a:spAutoFit/>
          </a:bodyPr>
          <a:lstStyle/>
          <a:p>
            <a:pPr algn="l">
              <a:lnSpc>
                <a:spcPts val="2160"/>
              </a:lnSpc>
            </a:pPr>
            <a:r>
              <a:rPr lang="en-US" sz="1800" b="1" dirty="0">
                <a:solidFill>
                  <a:srgbClr val="000000"/>
                </a:solidFill>
                <a:latin typeface="Outfit Bold"/>
                <a:ea typeface="Outfit Bold"/>
                <a:cs typeface="Outfit Bold"/>
                <a:sym typeface="Outfit Bold"/>
              </a:rPr>
              <a:t>PYYDÄ JA ANNA ANTEEKSI</a:t>
            </a:r>
          </a:p>
          <a:p>
            <a:pPr algn="l">
              <a:lnSpc>
                <a:spcPts val="2040"/>
              </a:lnSpc>
            </a:pPr>
            <a:r>
              <a:rPr lang="en-US" sz="1700" dirty="0">
                <a:solidFill>
                  <a:srgbClr val="000000"/>
                </a:solidFill>
                <a:latin typeface="Outfit"/>
                <a:ea typeface="Outfit"/>
                <a:cs typeface="Outfit"/>
                <a:sym typeface="Outfit"/>
              </a:rPr>
              <a:t>Jos loukkaat jotakuta tahallisesti tai tahattomasti, pyydä anteeksi ja ole valmis korjaamaan toimintasi. Ole armollinen sekä itsellesi että muille, kaikki oppivat.</a:t>
            </a:r>
          </a:p>
        </p:txBody>
      </p:sp>
      <p:sp>
        <p:nvSpPr>
          <p:cNvPr id="27" name="TextBox 27"/>
          <p:cNvSpPr txBox="1"/>
          <p:nvPr/>
        </p:nvSpPr>
        <p:spPr>
          <a:xfrm>
            <a:off x="2188476" y="8502118"/>
            <a:ext cx="3006907" cy="2343150"/>
          </a:xfrm>
          <a:prstGeom prst="rect">
            <a:avLst/>
          </a:prstGeom>
        </p:spPr>
        <p:txBody>
          <a:bodyPr lIns="0" tIns="0" rIns="0" bIns="0" rtlCol="0" anchor="t">
            <a:spAutoFit/>
          </a:bodyPr>
          <a:lstStyle/>
          <a:p>
            <a:pPr algn="l">
              <a:lnSpc>
                <a:spcPts val="2160"/>
              </a:lnSpc>
            </a:pPr>
            <a:r>
              <a:rPr lang="en-US" sz="1800" b="1" dirty="0">
                <a:solidFill>
                  <a:srgbClr val="000000"/>
                </a:solidFill>
                <a:latin typeface="Outfit Bold"/>
                <a:ea typeface="Outfit Bold"/>
                <a:cs typeface="Outfit Bold"/>
                <a:sym typeface="Outfit Bold"/>
              </a:rPr>
              <a:t>KÄYTTÄYDY VASTUULLISESTI</a:t>
            </a:r>
          </a:p>
          <a:p>
            <a:pPr algn="l">
              <a:lnSpc>
                <a:spcPts val="2040"/>
              </a:lnSpc>
            </a:pPr>
            <a:r>
              <a:rPr lang="en-US" sz="1700" dirty="0">
                <a:solidFill>
                  <a:srgbClr val="000000"/>
                </a:solidFill>
                <a:latin typeface="Outfit"/>
                <a:ea typeface="Outfit"/>
                <a:cs typeface="Outfit"/>
                <a:sym typeface="Outfit"/>
              </a:rPr>
              <a:t>Ota vastuuta omista sanoistasi ja teoistasi. Muista, että hyväkin tarkoitus voi tuntua toisesta loukkaavalta.</a:t>
            </a:r>
          </a:p>
          <a:p>
            <a:pPr algn="l">
              <a:lnSpc>
                <a:spcPts val="2040"/>
              </a:lnSpc>
            </a:pPr>
            <a:r>
              <a:rPr lang="en-US" sz="1700" dirty="0">
                <a:solidFill>
                  <a:srgbClr val="000000"/>
                </a:solidFill>
                <a:latin typeface="Outfit"/>
                <a:ea typeface="Outfit"/>
                <a:cs typeface="Outfit"/>
                <a:sym typeface="Outfit"/>
              </a:rPr>
              <a:t>Jos otat valokuvia tai videoita, varmista suostumus kaikilta kuvassa näkyviltä.</a:t>
            </a:r>
          </a:p>
        </p:txBody>
      </p:sp>
      <p:sp>
        <p:nvSpPr>
          <p:cNvPr id="28" name="TextBox 28"/>
          <p:cNvSpPr txBox="1"/>
          <p:nvPr/>
        </p:nvSpPr>
        <p:spPr>
          <a:xfrm>
            <a:off x="7183317" y="3375604"/>
            <a:ext cx="2984814" cy="2085975"/>
          </a:xfrm>
          <a:prstGeom prst="rect">
            <a:avLst/>
          </a:prstGeom>
        </p:spPr>
        <p:txBody>
          <a:bodyPr lIns="0" tIns="0" rIns="0" bIns="0" rtlCol="0" anchor="t">
            <a:spAutoFit/>
          </a:bodyPr>
          <a:lstStyle/>
          <a:p>
            <a:pPr algn="l">
              <a:lnSpc>
                <a:spcPts val="2160"/>
              </a:lnSpc>
            </a:pPr>
            <a:r>
              <a:rPr lang="en-US" sz="1800" b="1" dirty="0">
                <a:solidFill>
                  <a:srgbClr val="000000"/>
                </a:solidFill>
                <a:latin typeface="Outfit Bold"/>
                <a:ea typeface="Outfit Bold"/>
                <a:cs typeface="Outfit Bold"/>
                <a:sym typeface="Outfit Bold"/>
              </a:rPr>
              <a:t>ANNA TILAA, OLE AVOIN JA KUUNTELE</a:t>
            </a:r>
          </a:p>
          <a:p>
            <a:pPr algn="l">
              <a:lnSpc>
                <a:spcPts val="2040"/>
              </a:lnSpc>
            </a:pPr>
            <a:r>
              <a:rPr lang="en-US" sz="1700" dirty="0">
                <a:solidFill>
                  <a:srgbClr val="000000"/>
                </a:solidFill>
                <a:latin typeface="Outfit"/>
                <a:ea typeface="Outfit"/>
                <a:cs typeface="Outfit"/>
                <a:sym typeface="Outfit"/>
              </a:rPr>
              <a:t>Kuuntele aktiivisesti ja anna kaikille mahdollisuus osallistua keskusteluun tai toimintaan omalla tavallaan. Jokaisella on oikeus mielipiteeseensä ilman vähättelyä tai leimaamista.</a:t>
            </a:r>
          </a:p>
        </p:txBody>
      </p:sp>
      <p:sp>
        <p:nvSpPr>
          <p:cNvPr id="29" name="TextBox 29"/>
          <p:cNvSpPr txBox="1"/>
          <p:nvPr/>
        </p:nvSpPr>
        <p:spPr>
          <a:xfrm>
            <a:off x="2188476" y="3412123"/>
            <a:ext cx="2612308" cy="1562100"/>
          </a:xfrm>
          <a:prstGeom prst="rect">
            <a:avLst/>
          </a:prstGeom>
        </p:spPr>
        <p:txBody>
          <a:bodyPr lIns="0" tIns="0" rIns="0" bIns="0" rtlCol="0" anchor="t">
            <a:spAutoFit/>
          </a:bodyPr>
          <a:lstStyle/>
          <a:p>
            <a:pPr algn="l">
              <a:lnSpc>
                <a:spcPts val="2160"/>
              </a:lnSpc>
            </a:pPr>
            <a:r>
              <a:rPr lang="en-US" sz="1800" b="1" dirty="0">
                <a:solidFill>
                  <a:srgbClr val="000000"/>
                </a:solidFill>
                <a:latin typeface="Outfit Bold"/>
                <a:ea typeface="Outfit Bold"/>
                <a:cs typeface="Outfit Bold"/>
                <a:sym typeface="Outfit Bold"/>
              </a:rPr>
              <a:t>HUOMIOI</a:t>
            </a:r>
          </a:p>
          <a:p>
            <a:pPr algn="l">
              <a:lnSpc>
                <a:spcPts val="2040"/>
              </a:lnSpc>
            </a:pPr>
            <a:r>
              <a:rPr lang="en-US" sz="1700" dirty="0">
                <a:solidFill>
                  <a:srgbClr val="000000"/>
                </a:solidFill>
                <a:latin typeface="Outfit"/>
                <a:ea typeface="Outfit"/>
                <a:cs typeface="Outfit"/>
                <a:sym typeface="Outfit"/>
              </a:rPr>
              <a:t>Ota huomioon kaikki tilassa tai tapahtumassa olevat ihmiset. Huomioi erilaiset tarpeet, taustat ja osallistumisen tavat.</a:t>
            </a:r>
          </a:p>
        </p:txBody>
      </p:sp>
      <p:sp>
        <p:nvSpPr>
          <p:cNvPr id="30" name="TextBox 30"/>
          <p:cNvSpPr txBox="1"/>
          <p:nvPr/>
        </p:nvSpPr>
        <p:spPr>
          <a:xfrm>
            <a:off x="2188476" y="5682718"/>
            <a:ext cx="3092183" cy="2076450"/>
          </a:xfrm>
          <a:prstGeom prst="rect">
            <a:avLst/>
          </a:prstGeom>
        </p:spPr>
        <p:txBody>
          <a:bodyPr lIns="0" tIns="0" rIns="0" bIns="0" rtlCol="0" anchor="t">
            <a:spAutoFit/>
          </a:bodyPr>
          <a:lstStyle/>
          <a:p>
            <a:pPr algn="l">
              <a:lnSpc>
                <a:spcPts val="2160"/>
              </a:lnSpc>
            </a:pPr>
            <a:r>
              <a:rPr lang="en-US" sz="1800" b="1" dirty="0">
                <a:solidFill>
                  <a:srgbClr val="000000"/>
                </a:solidFill>
                <a:latin typeface="Outfit Bold"/>
                <a:ea typeface="Outfit Bold"/>
                <a:cs typeface="Outfit Bold"/>
                <a:sym typeface="Outfit Bold"/>
              </a:rPr>
              <a:t>KUNNIOITA</a:t>
            </a:r>
          </a:p>
          <a:p>
            <a:pPr algn="l">
              <a:lnSpc>
                <a:spcPts val="2040"/>
              </a:lnSpc>
            </a:pPr>
            <a:r>
              <a:rPr lang="en-US" sz="1700" dirty="0">
                <a:solidFill>
                  <a:srgbClr val="000000"/>
                </a:solidFill>
                <a:latin typeface="Outfit"/>
                <a:ea typeface="Outfit"/>
                <a:cs typeface="Outfit"/>
                <a:sym typeface="Outfit"/>
              </a:rPr>
              <a:t>Kohtele kaikkia yhdenvertaisesti ja arvostavasti. Älä tee oletuksia ihmisten taustoista, identiteeteistä tai kokemuksista. </a:t>
            </a:r>
          </a:p>
          <a:p>
            <a:pPr algn="l">
              <a:lnSpc>
                <a:spcPts val="2040"/>
              </a:lnSpc>
            </a:pPr>
            <a:r>
              <a:rPr lang="en-US" sz="1700" dirty="0">
                <a:solidFill>
                  <a:srgbClr val="000000"/>
                </a:solidFill>
                <a:latin typeface="Outfit"/>
                <a:ea typeface="Outfit"/>
                <a:cs typeface="Outfit"/>
                <a:sym typeface="Outfit"/>
              </a:rPr>
              <a:t>Kunnioita yksityisyyttä ja käsittele arkoja aiheita hienotunteisesti.</a:t>
            </a:r>
          </a:p>
        </p:txBody>
      </p:sp>
      <p:sp>
        <p:nvSpPr>
          <p:cNvPr id="31" name="TextBox 31"/>
          <p:cNvSpPr txBox="1"/>
          <p:nvPr/>
        </p:nvSpPr>
        <p:spPr>
          <a:xfrm>
            <a:off x="848360" y="12530416"/>
            <a:ext cx="5200512" cy="615553"/>
          </a:xfrm>
          <a:prstGeom prst="rect">
            <a:avLst/>
          </a:prstGeom>
        </p:spPr>
        <p:txBody>
          <a:bodyPr lIns="0" tIns="0" rIns="0" bIns="0" rtlCol="0" anchor="t">
            <a:spAutoFit/>
          </a:bodyPr>
          <a:lstStyle/>
          <a:p>
            <a:pPr algn="l">
              <a:lnSpc>
                <a:spcPts val="2400"/>
              </a:lnSpc>
            </a:pPr>
            <a:r>
              <a:rPr lang="en-US" sz="2000" b="1" dirty="0">
                <a:solidFill>
                  <a:srgbClr val="000000"/>
                </a:solidFill>
                <a:latin typeface="Outfit Bold"/>
                <a:ea typeface="Outfit Bold"/>
                <a:cs typeface="Outfit Bold"/>
                <a:sym typeface="Outfit Bold"/>
              </a:rPr>
              <a:t>Turvallisemman tilan yhteyshenkilö tässä tilassa/tapahtumassa:</a:t>
            </a:r>
          </a:p>
        </p:txBody>
      </p:sp>
      <p:grpSp>
        <p:nvGrpSpPr>
          <p:cNvPr id="32" name="Group 32"/>
          <p:cNvGrpSpPr/>
          <p:nvPr/>
        </p:nvGrpSpPr>
        <p:grpSpPr>
          <a:xfrm rot="5400000">
            <a:off x="5246846" y="9674846"/>
            <a:ext cx="198307" cy="10692000"/>
            <a:chOff x="0" y="0"/>
            <a:chExt cx="50251" cy="2709333"/>
          </a:xfrm>
        </p:grpSpPr>
        <p:sp>
          <p:nvSpPr>
            <p:cNvPr id="33" name="Freeform 33"/>
            <p:cNvSpPr/>
            <p:nvPr/>
          </p:nvSpPr>
          <p:spPr>
            <a:xfrm>
              <a:off x="0" y="0"/>
              <a:ext cx="50251" cy="2709333"/>
            </a:xfrm>
            <a:custGeom>
              <a:avLst/>
              <a:gdLst/>
              <a:ahLst/>
              <a:cxnLst/>
              <a:rect l="l" t="t" r="r" b="b"/>
              <a:pathLst>
                <a:path w="50251" h="2709333">
                  <a:moveTo>
                    <a:pt x="0" y="0"/>
                  </a:moveTo>
                  <a:lnTo>
                    <a:pt x="50251" y="0"/>
                  </a:lnTo>
                  <a:lnTo>
                    <a:pt x="50251" y="2709333"/>
                  </a:lnTo>
                  <a:lnTo>
                    <a:pt x="0" y="2709333"/>
                  </a:lnTo>
                  <a:close/>
                </a:path>
              </a:pathLst>
            </a:custGeom>
            <a:solidFill>
              <a:srgbClr val="27348B"/>
            </a:solidFill>
          </p:spPr>
        </p:sp>
        <p:sp>
          <p:nvSpPr>
            <p:cNvPr id="34" name="TextBox 34"/>
            <p:cNvSpPr txBox="1"/>
            <p:nvPr/>
          </p:nvSpPr>
          <p:spPr>
            <a:xfrm>
              <a:off x="0" y="-28575"/>
              <a:ext cx="50251" cy="2737908"/>
            </a:xfrm>
            <a:prstGeom prst="rect">
              <a:avLst/>
            </a:prstGeom>
          </p:spPr>
          <p:txBody>
            <a:bodyPr lIns="50800" tIns="50800" rIns="50800" bIns="50800" rtlCol="0" anchor="ctr"/>
            <a:lstStyle/>
            <a:p>
              <a:pPr algn="ctr">
                <a:lnSpc>
                  <a:spcPts val="2093"/>
                </a:lnSpc>
              </a:pPr>
              <a:endParaRPr dirty="0"/>
            </a:p>
          </p:txBody>
        </p:sp>
      </p:grpSp>
      <p:sp>
        <p:nvSpPr>
          <p:cNvPr id="36" name="Tekstiruutu 35">
            <a:extLst>
              <a:ext uri="{FF2B5EF4-FFF2-40B4-BE49-F238E27FC236}">
                <a16:creationId xmlns:a16="http://schemas.microsoft.com/office/drawing/2014/main" id="{9841774B-6B61-45A9-9590-14647D3B5A8E}"/>
              </a:ext>
            </a:extLst>
          </p:cNvPr>
          <p:cNvSpPr txBox="1"/>
          <p:nvPr/>
        </p:nvSpPr>
        <p:spPr>
          <a:xfrm>
            <a:off x="778016" y="13676810"/>
            <a:ext cx="5398850" cy="380297"/>
          </a:xfrm>
          <a:prstGeom prst="rect">
            <a:avLst/>
          </a:prstGeom>
          <a:noFill/>
        </p:spPr>
        <p:txBody>
          <a:bodyPr wrap="square">
            <a:spAutoFit/>
          </a:bodyPr>
          <a:lstStyle/>
          <a:p>
            <a:pPr algn="l">
              <a:lnSpc>
                <a:spcPts val="2400"/>
              </a:lnSpc>
            </a:pPr>
            <a:r>
              <a:rPr lang="en-US" sz="1800" b="1" dirty="0">
                <a:solidFill>
                  <a:srgbClr val="000000"/>
                </a:solidFill>
                <a:latin typeface="Outfit Bold"/>
                <a:ea typeface="Outfit Bold"/>
                <a:cs typeface="Outfit Bold"/>
                <a:sym typeface="Outfit Bold"/>
              </a:rPr>
              <a:t>Yhteystiedot:</a:t>
            </a:r>
          </a:p>
        </p:txBody>
      </p:sp>
      <p:sp>
        <p:nvSpPr>
          <p:cNvPr id="37" name="Tekstiruutu 36">
            <a:extLst>
              <a:ext uri="{FF2B5EF4-FFF2-40B4-BE49-F238E27FC236}">
                <a16:creationId xmlns:a16="http://schemas.microsoft.com/office/drawing/2014/main" id="{82F6CC3D-4531-49FD-AAE8-3CBCC863049F}"/>
              </a:ext>
            </a:extLst>
          </p:cNvPr>
          <p:cNvSpPr txBox="1"/>
          <p:nvPr/>
        </p:nvSpPr>
        <p:spPr>
          <a:xfrm>
            <a:off x="760922" y="13251078"/>
            <a:ext cx="7035476" cy="400110"/>
          </a:xfrm>
          <a:prstGeom prst="rect">
            <a:avLst/>
          </a:prstGeom>
          <a:noFill/>
        </p:spPr>
        <p:txBody>
          <a:bodyPr wrap="square" rtlCol="0">
            <a:spAutoFit/>
          </a:bodyPr>
          <a:lstStyle/>
          <a:p>
            <a:r>
              <a:rPr lang="fi-FI" sz="2000" dirty="0">
                <a:latin typeface="Outfit" pitchFamily="2" charset="0"/>
              </a:rPr>
              <a:t>(KLIKKAA ja kirjoita tämän tekstin tilalle yhteyshenkilön nimi)</a:t>
            </a:r>
          </a:p>
        </p:txBody>
      </p:sp>
      <p:sp>
        <p:nvSpPr>
          <p:cNvPr id="38" name="Tekstiruutu 37">
            <a:extLst>
              <a:ext uri="{FF2B5EF4-FFF2-40B4-BE49-F238E27FC236}">
                <a16:creationId xmlns:a16="http://schemas.microsoft.com/office/drawing/2014/main" id="{0991198B-43F3-455F-8425-9341A298A6BA}"/>
              </a:ext>
            </a:extLst>
          </p:cNvPr>
          <p:cNvSpPr txBox="1"/>
          <p:nvPr/>
        </p:nvSpPr>
        <p:spPr>
          <a:xfrm>
            <a:off x="784255" y="14073027"/>
            <a:ext cx="7278107" cy="707886"/>
          </a:xfrm>
          <a:prstGeom prst="rect">
            <a:avLst/>
          </a:prstGeom>
          <a:noFill/>
        </p:spPr>
        <p:txBody>
          <a:bodyPr wrap="square" rtlCol="0">
            <a:spAutoFit/>
          </a:bodyPr>
          <a:lstStyle/>
          <a:p>
            <a:r>
              <a:rPr lang="fi-FI" sz="2000" dirty="0">
                <a:latin typeface="Outfit" pitchFamily="2" charset="0"/>
              </a:rPr>
              <a:t>(KLIKKAA ja kirjoita tämän tekstin tilalle yhteyshenkilön yhteystiedot)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252</Words>
  <Application>Microsoft Office PowerPoint</Application>
  <PresentationFormat>Mukautettu</PresentationFormat>
  <Paragraphs>23</Paragraphs>
  <Slides>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vt:i4>
      </vt:variant>
    </vt:vector>
  </HeadingPairs>
  <TitlesOfParts>
    <vt:vector size="6" baseType="lpstr">
      <vt:lpstr>Outfit</vt:lpstr>
      <vt:lpstr>Outfit Bold</vt:lpstr>
      <vt:lpstr>Arial</vt:lpstr>
      <vt:lpstr>Calibri</vt:lpstr>
      <vt:lpstr>Office Theme</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Turvallisemman tilan periaatteet -julistepohja A3</dc:title>
  <cp:lastModifiedBy>Siippainen Terhi</cp:lastModifiedBy>
  <cp:revision>2</cp:revision>
  <dcterms:created xsi:type="dcterms:W3CDTF">2006-08-16T00:00:00Z</dcterms:created>
  <dcterms:modified xsi:type="dcterms:W3CDTF">2026-04-24T08:55:34Z</dcterms:modified>
  <dc:identifier>DAHHwOCmiyg</dc:identifier>
</cp:coreProperties>
</file>